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ctive Heart" charset="1" panose="00000500000000000000"/>
      <p:regular r:id="rId17"/>
    </p:embeddedFont>
    <p:embeddedFont>
      <p:font typeface="Archivo Black" charset="1" panose="020B0A03020202020B04"/>
      <p:regular r:id="rId18"/>
    </p:embeddedFont>
    <p:embeddedFont>
      <p:font typeface="Tenor Sans" charset="1" panose="02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994" y="291170"/>
            <a:ext cx="8040826" cy="9356598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125982" y="2694311"/>
            <a:ext cx="6951614" cy="808915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60846" y="5441861"/>
            <a:ext cx="2464981" cy="2868342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853770" y="620288"/>
            <a:ext cx="1782363" cy="2074023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901431" y="620288"/>
            <a:ext cx="502580" cy="584821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393664" y="2401900"/>
            <a:ext cx="502580" cy="584821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017854" y="9476873"/>
            <a:ext cx="502580" cy="584821"/>
            <a:chOff x="0" y="0"/>
            <a:chExt cx="6985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71947" y="2694311"/>
            <a:ext cx="502580" cy="584821"/>
            <a:chOff x="0" y="0"/>
            <a:chExt cx="6985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560846" y="4134454"/>
            <a:ext cx="15698454" cy="93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19"/>
              </a:lnSpc>
            </a:pPr>
            <a:r>
              <a:rPr lang="en-US" sz="6466" spc="452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PIZZA SALES DATA ANALYSIS USING SQL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628992" y="8590420"/>
            <a:ext cx="7572286" cy="1219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9"/>
              </a:lnSpc>
            </a:pPr>
            <a:r>
              <a:rPr lang="en-US" sz="4066" spc="284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BY:</a:t>
            </a:r>
          </a:p>
          <a:p>
            <a:pPr algn="l">
              <a:lnSpc>
                <a:spcPts val="2669"/>
              </a:lnSpc>
            </a:pPr>
            <a:r>
              <a:rPr lang="en-US" sz="2966" spc="207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MADIREDDY BHARATH KUMAR REDDY</a:t>
            </a:r>
          </a:p>
          <a:p>
            <a:pPr algn="l" marL="0" indent="0" lvl="0">
              <a:lnSpc>
                <a:spcPts val="2669"/>
              </a:lnSpc>
            </a:pPr>
            <a:r>
              <a:rPr lang="en-US" sz="2966" spc="207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DATE: 27/08/2024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502824" y="5076149"/>
            <a:ext cx="15698454" cy="436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69"/>
              </a:lnSpc>
            </a:pPr>
            <a:r>
              <a:rPr lang="en-US" sz="2966" spc="207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INSIGHTS INTO BUSINESS GROWTH AND SALES PATTERNS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25577" y="4754262"/>
            <a:ext cx="5181365" cy="6029225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3267" y="768204"/>
            <a:ext cx="5240994" cy="609861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048851" y="1867915"/>
            <a:ext cx="1147451" cy="1335216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12403" y="1696916"/>
            <a:ext cx="6010173" cy="7561384"/>
            <a:chOff x="0" y="0"/>
            <a:chExt cx="761359" cy="95786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61359" cy="957864"/>
            </a:xfrm>
            <a:custGeom>
              <a:avLst/>
              <a:gdLst/>
              <a:ahLst/>
              <a:cxnLst/>
              <a:rect r="r" b="b" t="t" l="l"/>
              <a:pathLst>
                <a:path h="957864" w="761359">
                  <a:moveTo>
                    <a:pt x="0" y="0"/>
                  </a:moveTo>
                  <a:lnTo>
                    <a:pt x="761359" y="0"/>
                  </a:lnTo>
                  <a:lnTo>
                    <a:pt x="761359" y="957864"/>
                  </a:lnTo>
                  <a:lnTo>
                    <a:pt x="0" y="957864"/>
                  </a:lnTo>
                  <a:close/>
                </a:path>
              </a:pathLst>
            </a:custGeom>
            <a:blipFill>
              <a:blip r:embed="rId2"/>
              <a:stretch>
                <a:fillRect l="-60326" t="-11763" r="-78183" b="-1478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618331" y="1270393"/>
            <a:ext cx="8517144" cy="1076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50"/>
              </a:lnSpc>
            </a:pPr>
            <a:r>
              <a:rPr lang="en-US" sz="7500" spc="525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18331" y="2402173"/>
            <a:ext cx="8517144" cy="6701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367029" lvl="1">
              <a:lnSpc>
                <a:spcPts val="5439"/>
              </a:lnSpc>
              <a:buFont typeface="Arial"/>
              <a:buChar char="•"/>
            </a:pPr>
            <a:r>
              <a:rPr lang="en-US" sz="3399" spc="16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Summary: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This analysis provided valuable insights into pizza sales patterns, customer preferences, and revenue distribution.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The data-driven approach helps in making informed decisions to drive business growth.</a:t>
            </a:r>
          </a:p>
          <a:p>
            <a:pPr algn="l" marL="734058" indent="-367029" lvl="1">
              <a:lnSpc>
                <a:spcPts val="5439"/>
              </a:lnSpc>
              <a:buFont typeface="Arial"/>
              <a:buChar char="•"/>
            </a:pPr>
            <a:r>
              <a:rPr lang="en-US" sz="3399" spc="16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Future Steps: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Continue monitoring sales data to identify emerging trends.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Explore targeted marketing strategies based on popular pizza types and peak ordering times.</a:t>
            </a:r>
          </a:p>
          <a:p>
            <a:pPr algn="l" marL="0" indent="0" lvl="0">
              <a:lnSpc>
                <a:spcPts val="384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5540744" y="7180293"/>
            <a:ext cx="2701740" cy="3143843"/>
            <a:chOff x="0" y="0"/>
            <a:chExt cx="6985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470880" y="8988920"/>
            <a:ext cx="1147451" cy="1335216"/>
            <a:chOff x="0" y="0"/>
            <a:chExt cx="6985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6760628" y="399983"/>
            <a:ext cx="997345" cy="1160547"/>
            <a:chOff x="0" y="0"/>
            <a:chExt cx="6985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6511291" y="980256"/>
            <a:ext cx="498672" cy="580273"/>
            <a:chOff x="0" y="0"/>
            <a:chExt cx="6985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994" y="291170"/>
            <a:ext cx="8040826" cy="9356598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60326" y="3893192"/>
            <a:ext cx="6951614" cy="808915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793337" y="995117"/>
            <a:ext cx="6951614" cy="8089151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644954" y="8613095"/>
            <a:ext cx="2464981" cy="2868342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37830" y="5947595"/>
            <a:ext cx="1782363" cy="2074023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393664" y="768204"/>
            <a:ext cx="502580" cy="584821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889096" y="3119461"/>
            <a:ext cx="502580" cy="584821"/>
            <a:chOff x="0" y="0"/>
            <a:chExt cx="6985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589567" y="8791859"/>
            <a:ext cx="502580" cy="584821"/>
            <a:chOff x="0" y="0"/>
            <a:chExt cx="6985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058266" y="2401900"/>
            <a:ext cx="502580" cy="584821"/>
            <a:chOff x="0" y="0"/>
            <a:chExt cx="6985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5544848" y="4224941"/>
            <a:ext cx="11401399" cy="172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770"/>
              </a:lnSpc>
            </a:pPr>
            <a:r>
              <a:rPr lang="en-US" sz="11966" spc="837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CE3C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0310" y="1337032"/>
            <a:ext cx="8040826" cy="9356598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699288" y="5395745"/>
            <a:ext cx="4942132" cy="5750845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337032"/>
            <a:ext cx="7141347" cy="8309931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2"/>
              <a:stretch>
                <a:fillRect l="-37327" t="0" r="-37327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0" y="1240779"/>
            <a:ext cx="7141347" cy="8309931"/>
            <a:chOff x="0" y="0"/>
            <a:chExt cx="6985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2"/>
              <a:stretch>
                <a:fillRect l="-37327" t="0" r="-37327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00310" y="2008278"/>
            <a:ext cx="979136" cy="1139359"/>
            <a:chOff x="0" y="0"/>
            <a:chExt cx="6985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641420" y="9428688"/>
            <a:ext cx="502580" cy="584821"/>
            <a:chOff x="0" y="0"/>
            <a:chExt cx="6985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144000" y="815829"/>
            <a:ext cx="7927270" cy="969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sz="6700" spc="469">
                <a:solidFill>
                  <a:srgbClr val="2F0C11"/>
                </a:solidFill>
                <a:latin typeface="Active Heart"/>
                <a:ea typeface="Active Heart"/>
                <a:cs typeface="Active Heart"/>
                <a:sym typeface="Active Heart"/>
              </a:rPr>
              <a:t>PROJECT OVERVIEW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144000" y="2062198"/>
            <a:ext cx="7927270" cy="675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000" spc="15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Objective:</a:t>
            </a:r>
          </a:p>
          <a:p>
            <a:pPr algn="l" marL="539753" indent="-269876" lvl="1">
              <a:lnSpc>
                <a:spcPts val="4000"/>
              </a:lnSpc>
              <a:buFont typeface="Arial"/>
              <a:buChar char="•"/>
            </a:pPr>
            <a:r>
              <a:rPr lang="en-US" sz="2500" spc="125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To analyze the pizza sales data using SQL to derive meaningful insights that can help the business understand its growth and customer preferences.</a:t>
            </a:r>
          </a:p>
          <a:p>
            <a:pPr algn="l" marL="539753" indent="-269876" lvl="1">
              <a:lnSpc>
                <a:spcPts val="4000"/>
              </a:lnSpc>
              <a:buFont typeface="Arial"/>
              <a:buChar char="•"/>
            </a:pPr>
            <a:r>
              <a:rPr lang="en-US" sz="2500" spc="125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This beginner-level project focuses on applying SQL queries to answer key business questions.</a:t>
            </a:r>
          </a:p>
          <a:p>
            <a:pPr algn="l">
              <a:lnSpc>
                <a:spcPts val="4800"/>
              </a:lnSpc>
            </a:pPr>
            <a:r>
              <a:rPr lang="en-US" sz="3000" spc="150">
                <a:solidFill>
                  <a:srgbClr val="2F0C11"/>
                </a:solidFill>
                <a:latin typeface="Archivo Black"/>
                <a:ea typeface="Archivo Black"/>
                <a:cs typeface="Archivo Black"/>
                <a:sym typeface="Archivo Black"/>
              </a:rPr>
              <a:t>Scope:</a:t>
            </a:r>
          </a:p>
          <a:p>
            <a:pPr algn="l" marL="539753" indent="-269876" lvl="1">
              <a:lnSpc>
                <a:spcPts val="4000"/>
              </a:lnSpc>
              <a:buFont typeface="Arial"/>
              <a:buChar char="•"/>
            </a:pPr>
            <a:r>
              <a:rPr lang="en-US" sz="2500" spc="125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analysis covers basic sales metrics, intermediate business insights, and advanced revenue analysis.</a:t>
            </a:r>
          </a:p>
          <a:p>
            <a:pPr algn="l" marL="0" indent="0" lvl="0">
              <a:lnSpc>
                <a:spcPts val="40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50704" y="4453484"/>
            <a:ext cx="5793296" cy="6741290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852898" y="-1056888"/>
            <a:ext cx="5561163" cy="647117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928204" y="-4904415"/>
            <a:ext cx="6951614" cy="8089151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904135" y="7824129"/>
            <a:ext cx="2464981" cy="2868342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853770" y="620288"/>
            <a:ext cx="1782363" cy="2074023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5043" y="736290"/>
            <a:ext cx="502580" cy="584821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604036" y="4799683"/>
            <a:ext cx="502580" cy="584821"/>
            <a:chOff x="0" y="0"/>
            <a:chExt cx="6985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351190" y="9486881"/>
            <a:ext cx="502580" cy="584821"/>
            <a:chOff x="0" y="0"/>
            <a:chExt cx="6985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84976" y="133549"/>
            <a:ext cx="10023731" cy="1040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70"/>
              </a:lnSpc>
            </a:pPr>
            <a:r>
              <a:rPr lang="en-US" sz="7300" spc="511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BASIC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60846" y="1244910"/>
            <a:ext cx="14719930" cy="7774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7" indent="-388618" lvl="1">
              <a:lnSpc>
                <a:spcPts val="503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Total Orders Placed: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E8D8C4"/>
                </a:solidFill>
                <a:latin typeface="Tenor Sans"/>
                <a:ea typeface="Tenor Sans"/>
                <a:cs typeface="Tenor Sans"/>
                <a:sym typeface="Tenor Sans"/>
              </a:rPr>
              <a:t>Insight: The store received a total of </a:t>
            </a:r>
            <a:r>
              <a:rPr lang="en-US" sz="3000" spc="15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21,350</a:t>
            </a:r>
            <a:r>
              <a:rPr lang="en-US" sz="3000" spc="150">
                <a:solidFill>
                  <a:srgbClr val="E8D8C4"/>
                </a:solidFill>
                <a:latin typeface="Tenor Sans"/>
                <a:ea typeface="Tenor Sans"/>
                <a:cs typeface="Tenor Sans"/>
                <a:sym typeface="Tenor Sans"/>
              </a:rPr>
              <a:t> orders during the analysis period.</a:t>
            </a:r>
          </a:p>
          <a:p>
            <a:pPr algn="l">
              <a:lnSpc>
                <a:spcPts val="4200"/>
              </a:lnSpc>
            </a:pPr>
          </a:p>
          <a:p>
            <a:pPr algn="l" marL="777237" indent="-388618" lvl="1">
              <a:lnSpc>
                <a:spcPts val="503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Total Revenue Generated: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E8D8C4"/>
                </a:solidFill>
                <a:latin typeface="Tenor Sans"/>
                <a:ea typeface="Tenor Sans"/>
                <a:cs typeface="Tenor Sans"/>
                <a:sym typeface="Tenor Sans"/>
              </a:rPr>
              <a:t>Insight: The total revenue from pizza sales amounted to </a:t>
            </a:r>
            <a:r>
              <a:rPr lang="en-US" sz="3000" spc="15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$817,860.05.</a:t>
            </a:r>
          </a:p>
          <a:p>
            <a:pPr algn="l">
              <a:lnSpc>
                <a:spcPts val="4200"/>
              </a:lnSpc>
            </a:pPr>
          </a:p>
          <a:p>
            <a:pPr algn="l" marL="777237" indent="-388618" lvl="1">
              <a:lnSpc>
                <a:spcPts val="503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Highest-Priced Pizzas: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E8D8C4"/>
                </a:solidFill>
                <a:latin typeface="Tenor Sans"/>
                <a:ea typeface="Tenor Sans"/>
                <a:cs typeface="Tenor Sans"/>
                <a:sym typeface="Tenor Sans"/>
              </a:rPr>
              <a:t>Top 3 Highest-Priced Pizzas: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sz="3000" spc="15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Greek Pizza: $35.95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sz="3000" spc="15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Greek Pizza: $25.50</a:t>
            </a:r>
          </a:p>
          <a:p>
            <a:pPr algn="l" marL="1943100" indent="-485775" lvl="3">
              <a:lnSpc>
                <a:spcPts val="4200"/>
              </a:lnSpc>
              <a:buFont typeface="Arial"/>
              <a:buChar char="￭"/>
            </a:pPr>
            <a:r>
              <a:rPr lang="en-US" sz="3000" spc="15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Brie Carre Pizza: $23.65</a:t>
            </a:r>
          </a:p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30230" y="1363274"/>
            <a:ext cx="6951614" cy="8089151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96994" y="3549157"/>
            <a:ext cx="5240994" cy="609861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188908" y="4524739"/>
            <a:ext cx="2872597" cy="3342658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665783" y="5143500"/>
            <a:ext cx="1918845" cy="2232838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993142" y="0"/>
            <a:ext cx="4531048" cy="5272492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993142" y="7248502"/>
            <a:ext cx="2777526" cy="3232030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967105"/>
            <a:ext cx="15176240" cy="839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7" indent="-388618" lvl="1">
              <a:lnSpc>
                <a:spcPts val="575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Most Common Pizza Size Ordered: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878332" indent="-469583" lvl="3">
              <a:lnSpc>
                <a:spcPts val="4640"/>
              </a:lnSpc>
              <a:buFont typeface="Arial"/>
              <a:buChar char="￭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Large (L) pizzas were the most popular, with 18,526 orders.</a:t>
            </a:r>
          </a:p>
          <a:p>
            <a:pPr algn="l" marL="1878332" indent="-469583" lvl="3">
              <a:lnSpc>
                <a:spcPts val="4640"/>
              </a:lnSpc>
              <a:buFont typeface="Arial"/>
              <a:buChar char="￭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Medium (M) and Small (S) sizes followed with 15,385 and 14,137 orders, respectively.</a:t>
            </a:r>
          </a:p>
          <a:p>
            <a:pPr algn="l" marL="777237" indent="-388618" lvl="1">
              <a:lnSpc>
                <a:spcPts val="575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Top 5 Most Ordered Pizza Types: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Classic Deluxe Pizza: 2,453 orders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Barbecue Chicken Pizza: 2,432 orders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Hawaiian Pizza: 2,422 orders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Pepperoni Pizza: 2,418 orders</a:t>
            </a:r>
          </a:p>
          <a:p>
            <a:pPr algn="l" marL="1252221" indent="-417407" lvl="2">
              <a:lnSpc>
                <a:spcPts val="4640"/>
              </a:lnSpc>
              <a:buFont typeface="Arial"/>
              <a:buChar char="⚬"/>
            </a:pPr>
            <a:r>
              <a:rPr lang="en-US" sz="2900" spc="145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Thai Chicken Pizza: 2,371 orders</a:t>
            </a:r>
          </a:p>
          <a:p>
            <a:pPr algn="l">
              <a:lnSpc>
                <a:spcPts val="4640"/>
              </a:lnSpc>
            </a:pPr>
          </a:p>
          <a:p>
            <a:pPr algn="l" marL="0" indent="0" lvl="0">
              <a:lnSpc>
                <a:spcPts val="464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63973" y="1168"/>
            <a:ext cx="8986939" cy="10285832"/>
            <a:chOff x="0" y="0"/>
            <a:chExt cx="2366930" cy="27090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6930" cy="2709026"/>
            </a:xfrm>
            <a:custGeom>
              <a:avLst/>
              <a:gdLst/>
              <a:ahLst/>
              <a:cxnLst/>
              <a:rect r="r" b="b" t="t" l="l"/>
              <a:pathLst>
                <a:path h="2709026" w="2366930">
                  <a:moveTo>
                    <a:pt x="0" y="0"/>
                  </a:moveTo>
                  <a:lnTo>
                    <a:pt x="2366930" y="0"/>
                  </a:lnTo>
                  <a:lnTo>
                    <a:pt x="2366930" y="2709026"/>
                  </a:lnTo>
                  <a:lnTo>
                    <a:pt x="0" y="2709026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6930" cy="274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79411" y="1651886"/>
            <a:ext cx="6951614" cy="808915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4997" y="4566184"/>
            <a:ext cx="5240994" cy="6098611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065494" y="6953331"/>
            <a:ext cx="2413322" cy="2808229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828336" y="8227192"/>
            <a:ext cx="1300961" cy="1513845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982509" y="2087030"/>
            <a:ext cx="1179390" cy="1372381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63326" y="291538"/>
            <a:ext cx="8500647" cy="754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70"/>
              </a:lnSpc>
            </a:pPr>
            <a:r>
              <a:rPr lang="en-US" sz="5300" spc="371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INTERMEDIATE ANALYSIS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904875"/>
            <a:ext cx="15923358" cy="926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8" indent="-356234" lvl="1">
              <a:lnSpc>
                <a:spcPts val="5279"/>
              </a:lnSpc>
              <a:buFont typeface="Arial"/>
              <a:buChar char="•"/>
            </a:pPr>
            <a:r>
              <a:rPr lang="en-US" sz="3299" spc="164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Total Quantity by Pizza Category:</a:t>
            </a:r>
          </a:p>
          <a:p>
            <a:pPr algn="l" marL="1554490" indent="-777245" lvl="1">
              <a:lnSpc>
                <a:spcPts val="3840"/>
              </a:lnSpc>
              <a:buFont typeface="Arial"/>
              <a:buChar char="•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554490" indent="-518163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Classic: 14,888</a:t>
            </a:r>
          </a:p>
          <a:p>
            <a:pPr algn="l" marL="1554490" indent="-518163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Supreme: 11,987</a:t>
            </a:r>
          </a:p>
          <a:p>
            <a:pPr algn="l" marL="1554490" indent="-518163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Veggie: 11,649</a:t>
            </a:r>
          </a:p>
          <a:p>
            <a:pPr algn="l" marL="1554490" indent="-518163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Chicken: 11,050</a:t>
            </a:r>
          </a:p>
          <a:p>
            <a:pPr algn="l" marL="712468" indent="-356234" lvl="1">
              <a:lnSpc>
                <a:spcPts val="5279"/>
              </a:lnSpc>
              <a:buFont typeface="Arial"/>
              <a:buChar char="•"/>
            </a:pPr>
            <a:r>
              <a:rPr lang="en-US" sz="3299" spc="164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Distribution of Orders by Hour:</a:t>
            </a:r>
          </a:p>
          <a:p>
            <a:pPr algn="l" marL="1036326" indent="-518163" lvl="1">
              <a:lnSpc>
                <a:spcPts val="3840"/>
              </a:lnSpc>
              <a:buFont typeface="Arial"/>
              <a:buChar char="•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Peak order times were at 12 PM (2,520 orders) and 1 PM (2,455 orders).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evening rush was significant as well, with 6 PM (2,399 orders) and 5 PM (2,336 orders) being particularly busy.</a:t>
            </a:r>
          </a:p>
          <a:p>
            <a:pPr algn="l" marL="712468" indent="-356234" lvl="1">
              <a:lnSpc>
                <a:spcPts val="5279"/>
              </a:lnSpc>
              <a:buFont typeface="Arial"/>
              <a:buChar char="•"/>
            </a:pPr>
            <a:r>
              <a:rPr lang="en-US" sz="3299" spc="164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Category-Wise Distribution of Pizzas:</a:t>
            </a:r>
          </a:p>
          <a:p>
            <a:pPr algn="l" marL="1036326" indent="-518163" lvl="1">
              <a:lnSpc>
                <a:spcPts val="3840"/>
              </a:lnSpc>
              <a:buFont typeface="Arial"/>
              <a:buChar char="•"/>
            </a:pPr>
            <a:r>
              <a:rPr lang="en-US" sz="2400" spc="120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Chicken: 6 types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Classic: 8 types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Supreme: 9 types</a:t>
            </a:r>
          </a:p>
          <a:p>
            <a:pPr algn="l" marL="1036326" indent="-345442" lvl="2">
              <a:lnSpc>
                <a:spcPts val="3840"/>
              </a:lnSpc>
              <a:buFont typeface="Arial"/>
              <a:buChar char="⚬"/>
            </a:pPr>
            <a:r>
              <a:rPr lang="en-US" sz="2400" spc="120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Veggie: 9 types</a:t>
            </a:r>
          </a:p>
          <a:p>
            <a:pPr algn="l" marL="0" indent="0" lvl="0">
              <a:lnSpc>
                <a:spcPts val="3840"/>
              </a:lnSpc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7714159" y="1075415"/>
            <a:ext cx="502580" cy="584821"/>
            <a:chOff x="0" y="0"/>
            <a:chExt cx="6985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6037118" y="4248529"/>
            <a:ext cx="1072352" cy="1247827"/>
            <a:chOff x="0" y="0"/>
            <a:chExt cx="6985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651122" y="49455"/>
            <a:ext cx="6951614" cy="8089151"/>
            <a:chOff x="0" y="0"/>
            <a:chExt cx="6985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1548307" y="4094031"/>
            <a:ext cx="5561163" cy="6471171"/>
            <a:chOff x="0" y="0"/>
            <a:chExt cx="6985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63973" y="1168"/>
            <a:ext cx="8986939" cy="10285832"/>
            <a:chOff x="0" y="0"/>
            <a:chExt cx="2366930" cy="27090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6930" cy="2709026"/>
            </a:xfrm>
            <a:custGeom>
              <a:avLst/>
              <a:gdLst/>
              <a:ahLst/>
              <a:cxnLst/>
              <a:rect r="r" b="b" t="t" l="l"/>
              <a:pathLst>
                <a:path h="2709026" w="2366930">
                  <a:moveTo>
                    <a:pt x="0" y="0"/>
                  </a:moveTo>
                  <a:lnTo>
                    <a:pt x="2366930" y="0"/>
                  </a:lnTo>
                  <a:lnTo>
                    <a:pt x="2366930" y="2709026"/>
                  </a:lnTo>
                  <a:lnTo>
                    <a:pt x="0" y="2709026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6930" cy="274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79411" y="1651886"/>
            <a:ext cx="6951614" cy="808915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4997" y="4566184"/>
            <a:ext cx="5240994" cy="6098611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065494" y="6953331"/>
            <a:ext cx="2413322" cy="2808229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828336" y="8227192"/>
            <a:ext cx="1300961" cy="1513845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982509" y="2087030"/>
            <a:ext cx="1179390" cy="1372381"/>
            <a:chOff x="0" y="0"/>
            <a:chExt cx="6985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1084940"/>
            <a:ext cx="15923358" cy="6749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7" indent="-388618" lvl="1">
              <a:lnSpc>
                <a:spcPts val="575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Average Number of Pizzas Ordered Per Day: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 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On average, 138 pizzas were ordered per day.</a:t>
            </a:r>
          </a:p>
          <a:p>
            <a:pPr algn="l">
              <a:lnSpc>
                <a:spcPts val="5279"/>
              </a:lnSpc>
            </a:pPr>
          </a:p>
          <a:p>
            <a:pPr algn="l" marL="777237" indent="-388618" lvl="1">
              <a:lnSpc>
                <a:spcPts val="5759"/>
              </a:lnSpc>
              <a:buFont typeface="Arial"/>
              <a:buChar char="•"/>
            </a:pPr>
            <a:r>
              <a:rPr lang="en-US" sz="3599" spc="179">
                <a:solidFill>
                  <a:srgbClr val="FFDE59"/>
                </a:solidFill>
                <a:latin typeface="Tenor Sans"/>
                <a:ea typeface="Tenor Sans"/>
                <a:cs typeface="Tenor Sans"/>
                <a:sym typeface="Tenor Sans"/>
              </a:rPr>
              <a:t>Top 3 Pizza Types by Revenue: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Thai Chicken Pizza: $43,434.25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Barbecue Chicken Pizza: $42,768</a:t>
            </a:r>
          </a:p>
          <a:p>
            <a:pPr algn="l" marL="1424937" indent="-474979" lvl="2">
              <a:lnSpc>
                <a:spcPts val="5279"/>
              </a:lnSpc>
              <a:buFont typeface="Arial"/>
              <a:buChar char="⚬"/>
            </a:pPr>
            <a:r>
              <a:rPr lang="en-US" sz="3299" spc="164">
                <a:solidFill>
                  <a:srgbClr val="69FF57"/>
                </a:solidFill>
                <a:latin typeface="Tenor Sans"/>
                <a:ea typeface="Tenor Sans"/>
                <a:cs typeface="Tenor Sans"/>
                <a:sym typeface="Tenor Sans"/>
              </a:rPr>
              <a:t>The California Chicken Pizza: $41,409.50</a:t>
            </a:r>
          </a:p>
          <a:p>
            <a:pPr algn="l">
              <a:lnSpc>
                <a:spcPts val="5279"/>
              </a:lnSpc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7714159" y="1075415"/>
            <a:ext cx="502580" cy="584821"/>
            <a:chOff x="0" y="0"/>
            <a:chExt cx="6985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6037118" y="4248529"/>
            <a:ext cx="1072352" cy="1247827"/>
            <a:chOff x="0" y="0"/>
            <a:chExt cx="6985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651122" y="49455"/>
            <a:ext cx="6951614" cy="8089151"/>
            <a:chOff x="0" y="0"/>
            <a:chExt cx="6985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548307" y="4094031"/>
            <a:ext cx="5561163" cy="6471171"/>
            <a:chOff x="0" y="0"/>
            <a:chExt cx="6985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8D8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84109" y="2525883"/>
            <a:ext cx="6951614" cy="8089151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6885" y="4711766"/>
            <a:ext cx="5240994" cy="609861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35028" y="5687349"/>
            <a:ext cx="2872597" cy="3342658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644936" y="4881462"/>
            <a:ext cx="1918845" cy="2232838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6D2932">
                <a:alpha val="4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898518" y="1614047"/>
            <a:ext cx="415166" cy="41516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D293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919951" y="5348594"/>
            <a:ext cx="415166" cy="41516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D293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589596" y="1468637"/>
            <a:ext cx="415166" cy="41516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D293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5673977" y="1468637"/>
            <a:ext cx="4500453" cy="1149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Percentage Contribution to Total Revenue by Pizza Category:t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687541" y="5172075"/>
            <a:ext cx="4500453" cy="796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Cumulative Revenue Over Time: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312492" y="1437527"/>
            <a:ext cx="5496888" cy="796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Top 3 Pizza Types by Revenue for Each Category: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089143" y="2641770"/>
            <a:ext cx="4500453" cy="2612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2"/>
              </a:lnSpc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Chicken: 23.96%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Classic: 26.91%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Supreme: 25.46%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Veggie: 23.68%</a:t>
            </a:r>
          </a:p>
          <a:p>
            <a:pPr algn="l" marL="0" indent="0" lvl="0">
              <a:lnSpc>
                <a:spcPts val="3512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6089143" y="6248737"/>
            <a:ext cx="4500453" cy="3488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2"/>
              </a:lnSpc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cumulative revenue steadily increased, with significant growth observed from $2,713.85 on Jan 1, 2015, to $14,358.50 by Jan 6, 2015.</a:t>
            </a:r>
          </a:p>
          <a:p>
            <a:pPr algn="l" marL="0" indent="0" lvl="0">
              <a:lnSpc>
                <a:spcPts val="3512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0932496" y="2369537"/>
            <a:ext cx="7003743" cy="787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2"/>
              </a:lnSpc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Insight: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Chicken Category: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Thai Chicken Pizza: $43,434.25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Barbecue Chicken Pizza: $42,768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California Chicken Pizza: $41,409.50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Classic Category: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Classic Deluxe Pizza: $38,180.50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Hawaiian Pizza: $32,273.25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Pepperoni Pizza: $30,161.75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Supreme Category: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Spicy Italian Pizza: $34,831.25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Italian Supreme Pizza: $33,476.75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Sicilian Pizza: $30,940.50</a:t>
            </a:r>
          </a:p>
          <a:p>
            <a:pPr algn="l" marL="473961" indent="-236980" lvl="1">
              <a:lnSpc>
                <a:spcPts val="3512"/>
              </a:lnSpc>
              <a:buFont typeface="Arial"/>
              <a:buChar char="•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Veggie Category: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Four Cheese Pizza: $32,265.70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Mexicana Pizza: $26,780.75</a:t>
            </a:r>
          </a:p>
          <a:p>
            <a:pPr algn="l" marL="947922" indent="-315974" lvl="2">
              <a:lnSpc>
                <a:spcPts val="3512"/>
              </a:lnSpc>
              <a:buFont typeface="Arial"/>
              <a:buChar char="⚬"/>
            </a:pPr>
            <a:r>
              <a:rPr lang="en-US" sz="2195" spc="10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Five Cheese Pizza: $26,066.50</a:t>
            </a:r>
          </a:p>
          <a:p>
            <a:pPr algn="l" marL="0" indent="0" lvl="0">
              <a:lnSpc>
                <a:spcPts val="3512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0" y="57150"/>
            <a:ext cx="10510185" cy="93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50"/>
              </a:lnSpc>
            </a:pPr>
            <a:r>
              <a:rPr lang="en-US" sz="6500" spc="455">
                <a:solidFill>
                  <a:srgbClr val="2F0C11"/>
                </a:solidFill>
                <a:latin typeface="Active Heart"/>
                <a:ea typeface="Active Heart"/>
                <a:cs typeface="Active Heart"/>
                <a:sym typeface="Active Heart"/>
              </a:rPr>
              <a:t> ADVANCED ANALYSIS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6756720" y="168582"/>
            <a:ext cx="502580" cy="584821"/>
            <a:chOff x="0" y="0"/>
            <a:chExt cx="6985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0681206" y="9030006"/>
            <a:ext cx="502580" cy="584821"/>
            <a:chOff x="0" y="0"/>
            <a:chExt cx="6985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4563782" y="6821890"/>
            <a:ext cx="502580" cy="584821"/>
            <a:chOff x="0" y="0"/>
            <a:chExt cx="6985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5338" y="5408607"/>
            <a:ext cx="4192369" cy="4878393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E3C47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12705" y="7607601"/>
            <a:ext cx="1936271" cy="2253115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093068" y="-924257"/>
            <a:ext cx="1936271" cy="2253115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05286" y="3094181"/>
            <a:ext cx="5251821" cy="5863961"/>
            <a:chOff x="0" y="0"/>
            <a:chExt cx="1383196" cy="15444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83196" cy="1544418"/>
            </a:xfrm>
            <a:custGeom>
              <a:avLst/>
              <a:gdLst/>
              <a:ahLst/>
              <a:cxnLst/>
              <a:rect r="r" b="b" t="t" l="l"/>
              <a:pathLst>
                <a:path h="1544418" w="1383196">
                  <a:moveTo>
                    <a:pt x="23586" y="0"/>
                  </a:moveTo>
                  <a:lnTo>
                    <a:pt x="1359609" y="0"/>
                  </a:lnTo>
                  <a:cubicBezTo>
                    <a:pt x="1372636" y="0"/>
                    <a:pt x="1383196" y="10560"/>
                    <a:pt x="1383196" y="23586"/>
                  </a:cubicBezTo>
                  <a:lnTo>
                    <a:pt x="1383196" y="1520831"/>
                  </a:lnTo>
                  <a:cubicBezTo>
                    <a:pt x="1383196" y="1533858"/>
                    <a:pt x="1372636" y="1544418"/>
                    <a:pt x="1359609" y="1544418"/>
                  </a:cubicBezTo>
                  <a:lnTo>
                    <a:pt x="23586" y="1544418"/>
                  </a:lnTo>
                  <a:cubicBezTo>
                    <a:pt x="17331" y="1544418"/>
                    <a:pt x="11332" y="1541933"/>
                    <a:pt x="6908" y="1537509"/>
                  </a:cubicBezTo>
                  <a:cubicBezTo>
                    <a:pt x="2485" y="1533086"/>
                    <a:pt x="0" y="1527087"/>
                    <a:pt x="0" y="1520831"/>
                  </a:cubicBezTo>
                  <a:lnTo>
                    <a:pt x="0" y="23586"/>
                  </a:lnTo>
                  <a:cubicBezTo>
                    <a:pt x="0" y="10560"/>
                    <a:pt x="10560" y="0"/>
                    <a:pt x="23586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383196" cy="15825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518090" y="3094181"/>
            <a:ext cx="5251821" cy="5863961"/>
            <a:chOff x="0" y="0"/>
            <a:chExt cx="1383196" cy="15444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83196" cy="1544418"/>
            </a:xfrm>
            <a:custGeom>
              <a:avLst/>
              <a:gdLst/>
              <a:ahLst/>
              <a:cxnLst/>
              <a:rect r="r" b="b" t="t" l="l"/>
              <a:pathLst>
                <a:path h="1544418" w="1383196">
                  <a:moveTo>
                    <a:pt x="23586" y="0"/>
                  </a:moveTo>
                  <a:lnTo>
                    <a:pt x="1359609" y="0"/>
                  </a:lnTo>
                  <a:cubicBezTo>
                    <a:pt x="1372636" y="0"/>
                    <a:pt x="1383196" y="10560"/>
                    <a:pt x="1383196" y="23586"/>
                  </a:cubicBezTo>
                  <a:lnTo>
                    <a:pt x="1383196" y="1520831"/>
                  </a:lnTo>
                  <a:cubicBezTo>
                    <a:pt x="1383196" y="1533858"/>
                    <a:pt x="1372636" y="1544418"/>
                    <a:pt x="1359609" y="1544418"/>
                  </a:cubicBezTo>
                  <a:lnTo>
                    <a:pt x="23586" y="1544418"/>
                  </a:lnTo>
                  <a:cubicBezTo>
                    <a:pt x="17331" y="1544418"/>
                    <a:pt x="11332" y="1541933"/>
                    <a:pt x="6908" y="1537509"/>
                  </a:cubicBezTo>
                  <a:cubicBezTo>
                    <a:pt x="2485" y="1533086"/>
                    <a:pt x="0" y="1527087"/>
                    <a:pt x="0" y="1520831"/>
                  </a:cubicBezTo>
                  <a:lnTo>
                    <a:pt x="0" y="23586"/>
                  </a:lnTo>
                  <a:cubicBezTo>
                    <a:pt x="0" y="10560"/>
                    <a:pt x="10560" y="0"/>
                    <a:pt x="23586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383196" cy="15825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423776" y="3094181"/>
            <a:ext cx="5251821" cy="5863961"/>
            <a:chOff x="0" y="0"/>
            <a:chExt cx="1383196" cy="154441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83196" cy="1544418"/>
            </a:xfrm>
            <a:custGeom>
              <a:avLst/>
              <a:gdLst/>
              <a:ahLst/>
              <a:cxnLst/>
              <a:rect r="r" b="b" t="t" l="l"/>
              <a:pathLst>
                <a:path h="1544418" w="1383196">
                  <a:moveTo>
                    <a:pt x="23586" y="0"/>
                  </a:moveTo>
                  <a:lnTo>
                    <a:pt x="1359609" y="0"/>
                  </a:lnTo>
                  <a:cubicBezTo>
                    <a:pt x="1372636" y="0"/>
                    <a:pt x="1383196" y="10560"/>
                    <a:pt x="1383196" y="23586"/>
                  </a:cubicBezTo>
                  <a:lnTo>
                    <a:pt x="1383196" y="1520831"/>
                  </a:lnTo>
                  <a:cubicBezTo>
                    <a:pt x="1383196" y="1533858"/>
                    <a:pt x="1372636" y="1544418"/>
                    <a:pt x="1359609" y="1544418"/>
                  </a:cubicBezTo>
                  <a:lnTo>
                    <a:pt x="23586" y="1544418"/>
                  </a:lnTo>
                  <a:cubicBezTo>
                    <a:pt x="17331" y="1544418"/>
                    <a:pt x="11332" y="1541933"/>
                    <a:pt x="6908" y="1537509"/>
                  </a:cubicBezTo>
                  <a:cubicBezTo>
                    <a:pt x="2485" y="1533086"/>
                    <a:pt x="0" y="1527087"/>
                    <a:pt x="0" y="1520831"/>
                  </a:cubicBezTo>
                  <a:lnTo>
                    <a:pt x="0" y="23586"/>
                  </a:lnTo>
                  <a:cubicBezTo>
                    <a:pt x="0" y="10560"/>
                    <a:pt x="10560" y="0"/>
                    <a:pt x="23586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383196" cy="15825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2688574" y="3504165"/>
            <a:ext cx="1099479" cy="1158455"/>
          </a:xfrm>
          <a:custGeom>
            <a:avLst/>
            <a:gdLst/>
            <a:ahLst/>
            <a:cxnLst/>
            <a:rect r="r" b="b" t="t" l="l"/>
            <a:pathLst>
              <a:path h="1158455" w="1099479">
                <a:moveTo>
                  <a:pt x="0" y="0"/>
                </a:moveTo>
                <a:lnTo>
                  <a:pt x="1099479" y="0"/>
                </a:lnTo>
                <a:lnTo>
                  <a:pt x="1099479" y="1158454"/>
                </a:lnTo>
                <a:lnTo>
                  <a:pt x="0" y="1158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644416" y="3504165"/>
            <a:ext cx="999167" cy="1158455"/>
          </a:xfrm>
          <a:custGeom>
            <a:avLst/>
            <a:gdLst/>
            <a:ahLst/>
            <a:cxnLst/>
            <a:rect r="r" b="b" t="t" l="l"/>
            <a:pathLst>
              <a:path h="1158455" w="999167">
                <a:moveTo>
                  <a:pt x="0" y="0"/>
                </a:moveTo>
                <a:lnTo>
                  <a:pt x="999168" y="0"/>
                </a:lnTo>
                <a:lnTo>
                  <a:pt x="999168" y="1158454"/>
                </a:lnTo>
                <a:lnTo>
                  <a:pt x="0" y="1158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4449223" y="3504165"/>
            <a:ext cx="1200927" cy="1243914"/>
          </a:xfrm>
          <a:custGeom>
            <a:avLst/>
            <a:gdLst/>
            <a:ahLst/>
            <a:cxnLst/>
            <a:rect r="r" b="b" t="t" l="l"/>
            <a:pathLst>
              <a:path h="1243914" w="1200927">
                <a:moveTo>
                  <a:pt x="0" y="0"/>
                </a:moveTo>
                <a:lnTo>
                  <a:pt x="1200928" y="0"/>
                </a:lnTo>
                <a:lnTo>
                  <a:pt x="1200928" y="1243914"/>
                </a:lnTo>
                <a:lnTo>
                  <a:pt x="0" y="12439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98169" y="1127588"/>
            <a:ext cx="16463034" cy="2090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74"/>
              </a:lnSpc>
            </a:pPr>
            <a:r>
              <a:rPr lang="en-US" sz="8194" spc="573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KEY TAKEAWAYS</a:t>
            </a:r>
          </a:p>
          <a:p>
            <a:pPr algn="ctr" marL="0" indent="0" lvl="0">
              <a:lnSpc>
                <a:spcPts val="7374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980970" y="4891219"/>
            <a:ext cx="4500453" cy="468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0"/>
              </a:lnSpc>
            </a:pPr>
            <a:r>
              <a:rPr lang="en-US" sz="3300" spc="231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Revenue Insights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893773" y="4786809"/>
            <a:ext cx="4500453" cy="468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0"/>
              </a:lnSpc>
            </a:pPr>
            <a:r>
              <a:rPr lang="en-US" sz="3300" spc="231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Operational Efficiency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88087" y="5453568"/>
            <a:ext cx="4500453" cy="241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32"/>
              </a:lnSpc>
            </a:pPr>
            <a:r>
              <a:rPr lang="en-US" sz="2395" spc="11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Specific pizza types like The Thai Chicken Pizza and The Barbecue Chicken Pizza significantly contribute to revenue.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928315" y="5350905"/>
            <a:ext cx="4500453" cy="2897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2"/>
              </a:lnSpc>
            </a:pPr>
            <a:r>
              <a:rPr lang="en-US" sz="2395" spc="11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The peak order times suggest opportunities for optimizing staffing and inventory management during rush hours.</a:t>
            </a:r>
          </a:p>
          <a:p>
            <a:pPr algn="ctr" marL="0" indent="0" lvl="0">
              <a:lnSpc>
                <a:spcPts val="3832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2799460" y="4891219"/>
            <a:ext cx="4500453" cy="468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70"/>
              </a:lnSpc>
            </a:pPr>
            <a:r>
              <a:rPr lang="en-US" sz="3300" spc="231">
                <a:solidFill>
                  <a:srgbClr val="6D2932"/>
                </a:solidFill>
                <a:latin typeface="Active Heart"/>
                <a:ea typeface="Active Heart"/>
                <a:cs typeface="Active Heart"/>
                <a:sym typeface="Active Heart"/>
              </a:rPr>
              <a:t>Customer Preferences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799460" y="5453568"/>
            <a:ext cx="4500453" cy="241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32"/>
              </a:lnSpc>
            </a:pPr>
            <a:r>
              <a:rPr lang="en-US" sz="2395" spc="119">
                <a:solidFill>
                  <a:srgbClr val="2F0C11"/>
                </a:solidFill>
                <a:latin typeface="Tenor Sans"/>
                <a:ea typeface="Tenor Sans"/>
                <a:cs typeface="Tenor Sans"/>
                <a:sym typeface="Tenor Sans"/>
              </a:rPr>
              <a:t>Large-sized pizzas dominate sales, with Chicken and Classic categories being the most popular.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5841778" y="395436"/>
            <a:ext cx="502580" cy="584821"/>
            <a:chOff x="0" y="0"/>
            <a:chExt cx="6985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5612933" y="3951112"/>
            <a:ext cx="502580" cy="584821"/>
            <a:chOff x="0" y="0"/>
            <a:chExt cx="6985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1518620" y="8149338"/>
            <a:ext cx="502580" cy="584821"/>
            <a:chOff x="0" y="0"/>
            <a:chExt cx="6985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6756720" y="2801771"/>
            <a:ext cx="502580" cy="584821"/>
            <a:chOff x="0" y="0"/>
            <a:chExt cx="6985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61C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389150" y="0"/>
            <a:ext cx="6000505" cy="10422358"/>
            <a:chOff x="0" y="0"/>
            <a:chExt cx="929635" cy="16146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9635" cy="1614696"/>
            </a:xfrm>
            <a:custGeom>
              <a:avLst/>
              <a:gdLst/>
              <a:ahLst/>
              <a:cxnLst/>
              <a:rect r="r" b="b" t="t" l="l"/>
              <a:pathLst>
                <a:path h="1614696" w="929635">
                  <a:moveTo>
                    <a:pt x="0" y="0"/>
                  </a:moveTo>
                  <a:lnTo>
                    <a:pt x="929635" y="0"/>
                  </a:lnTo>
                  <a:lnTo>
                    <a:pt x="929635" y="1614696"/>
                  </a:lnTo>
                  <a:lnTo>
                    <a:pt x="0" y="1614696"/>
                  </a:lnTo>
                  <a:close/>
                </a:path>
              </a:pathLst>
            </a:custGeom>
            <a:blipFill>
              <a:blip r:embed="rId2"/>
              <a:stretch>
                <a:fillRect l="0" t="0" r="-16021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600287" y="556151"/>
            <a:ext cx="1374415" cy="1599319"/>
            <a:chOff x="0" y="0"/>
            <a:chExt cx="6985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358166" y="1260652"/>
            <a:ext cx="669034" cy="778512"/>
            <a:chOff x="0" y="0"/>
            <a:chExt cx="6985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8E3C47">
                <a:alpha val="4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12403" y="350619"/>
            <a:ext cx="11025012" cy="218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49"/>
              </a:lnSpc>
            </a:pPr>
            <a:r>
              <a:rPr lang="en-US" sz="8499" spc="594">
                <a:solidFill>
                  <a:srgbClr val="FFFFFF"/>
                </a:solidFill>
                <a:latin typeface="Active Heart"/>
                <a:ea typeface="Active Heart"/>
                <a:cs typeface="Active Heart"/>
                <a:sym typeface="Active Heart"/>
              </a:rPr>
              <a:t>MARKETING CAMPAIGN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12403" y="3000303"/>
            <a:ext cx="832595" cy="83259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561C24"/>
                  </a:solidFill>
                  <a:latin typeface="Active Heart"/>
                  <a:ea typeface="Active Heart"/>
                  <a:cs typeface="Active Heart"/>
                  <a:sym typeface="Active Heart"/>
                </a:rPr>
                <a:t>01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12403" y="5723405"/>
            <a:ext cx="832595" cy="83259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561C24"/>
                  </a:solidFill>
                  <a:latin typeface="Active Heart"/>
                  <a:ea typeface="Active Heart"/>
                  <a:cs typeface="Active Heart"/>
                  <a:sym typeface="Active Heart"/>
                </a:rPr>
                <a:t>02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12403" y="7766206"/>
            <a:ext cx="832595" cy="83259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D8C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561C24"/>
                  </a:solidFill>
                  <a:latin typeface="Active Heart"/>
                  <a:ea typeface="Active Heart"/>
                  <a:cs typeface="Active Heart"/>
                  <a:sym typeface="Active Heart"/>
                </a:rPr>
                <a:t>03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866807" y="2972769"/>
            <a:ext cx="9825876" cy="44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E8D8C4"/>
                </a:solidFill>
                <a:latin typeface="Active Heart"/>
                <a:ea typeface="Active Heart"/>
                <a:cs typeface="Active Heart"/>
                <a:sym typeface="Active Heart"/>
              </a:rPr>
              <a:t>Target Audience Refinement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66807" y="3510970"/>
            <a:ext cx="9825876" cy="197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2"/>
              </a:lnSpc>
            </a:pPr>
            <a:r>
              <a:rPr lang="en-US" sz="1995" spc="99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Focus on families and groups who prefer large pizzas, while also targeting health-conscious customers with Veggie options. Highlight premium offerings like The Greek Pizza to attract customers seeking unique flavors.</a:t>
            </a:r>
          </a:p>
          <a:p>
            <a:pPr algn="l" marL="0" indent="0" lvl="0">
              <a:lnSpc>
                <a:spcPts val="3192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866807" y="5695870"/>
            <a:ext cx="9825876" cy="44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E8D8C4"/>
                </a:solidFill>
                <a:latin typeface="Active Heart"/>
                <a:ea typeface="Active Heart"/>
                <a:cs typeface="Active Heart"/>
                <a:sym typeface="Active Heart"/>
              </a:rPr>
              <a:t>Multichannel Engagement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66807" y="6234952"/>
            <a:ext cx="9825876" cy="1178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92"/>
              </a:lnSpc>
            </a:pPr>
            <a:r>
              <a:rPr lang="en-US" sz="1995" spc="99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Leverage peak order times around lunch and dinner for targeted promotions via social media, email, and mobile notifications to maximize reach and drive sales.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66807" y="7738672"/>
            <a:ext cx="9825876" cy="443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1"/>
              </a:lnSpc>
            </a:pPr>
            <a:r>
              <a:rPr lang="en-US" sz="3135" spc="219">
                <a:solidFill>
                  <a:srgbClr val="E8D8C4"/>
                </a:solidFill>
                <a:latin typeface="Active Heart"/>
                <a:ea typeface="Active Heart"/>
                <a:cs typeface="Active Heart"/>
                <a:sym typeface="Active Heart"/>
              </a:rPr>
              <a:t>Influencer Collaborations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66807" y="8277754"/>
            <a:ext cx="9825876" cy="1178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92"/>
              </a:lnSpc>
            </a:pPr>
            <a:r>
              <a:rPr lang="en-US" sz="1995" spc="99">
                <a:solidFill>
                  <a:srgbClr val="FFFFFF"/>
                </a:solidFill>
                <a:latin typeface="Tenor Sans"/>
                <a:ea typeface="Tenor Sans"/>
                <a:cs typeface="Tenor Sans"/>
                <a:sym typeface="Tenor Sans"/>
              </a:rPr>
              <a:t>Partner with influencers to spotlight large pizzas for families and premium options for food enthusiasts, driving brand visibility and engagement through creative campaigns.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DAGO9O7H4ac</dc:identifier>
  <dcterms:modified xsi:type="dcterms:W3CDTF">2011-08-01T06:04:30Z</dcterms:modified>
  <cp:revision>1</cp:revision>
  <dc:title>Maroon and Red Modern Sales Report Presentation</dc:title>
</cp:coreProperties>
</file>

<file path=docProps/thumbnail.jpeg>
</file>